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  <p:sldMasterId id="2147483694" r:id="rId2"/>
  </p:sldMasterIdLst>
  <p:notesMasterIdLst>
    <p:notesMasterId r:id="rId11"/>
  </p:notesMasterIdLst>
  <p:sldIdLst>
    <p:sldId id="256" r:id="rId3"/>
    <p:sldId id="257" r:id="rId4"/>
    <p:sldId id="267" r:id="rId5"/>
    <p:sldId id="270" r:id="rId6"/>
    <p:sldId id="271" r:id="rId7"/>
    <p:sldId id="268" r:id="rId8"/>
    <p:sldId id="269" r:id="rId9"/>
    <p:sldId id="266" r:id="rId10"/>
  </p:sldIdLst>
  <p:sldSz cx="9906000" cy="6858000" type="A4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allowPng="1" imgSz="1024x768" encoding="windows-1252"/>
  <p:clrMru>
    <a:srgbClr val="9900CC"/>
    <a:srgbClr val="6600CC"/>
    <a:srgbClr val="660033"/>
    <a:srgbClr val="800080"/>
    <a:srgbClr val="800000"/>
    <a:srgbClr val="480048"/>
    <a:srgbClr val="600060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3228" autoAdjust="0"/>
    <p:restoredTop sz="94599" autoAdjust="0"/>
  </p:normalViewPr>
  <p:slideViewPr>
    <p:cSldViewPr>
      <p:cViewPr varScale="1">
        <p:scale>
          <a:sx n="41" d="100"/>
          <a:sy n="41" d="100"/>
        </p:scale>
        <p:origin x="-1284" y="-96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218" y="-90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2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952500" y="685800"/>
            <a:ext cx="4953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49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49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C0F8EFB-A6DA-4D90-A71C-7048E2AC98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C328FB-94C5-439D-ABC1-FFCE87433E21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1331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E2E687-9EB3-46B8-984B-91930275170A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1433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3BFBED-C041-46F5-84AA-4654D042829E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1536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90A45F-F155-465A-BD08-EE2BD3D28969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1638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5F9861-09B9-4B17-AD52-44A18ECA76AD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174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27F5E6-BF4C-4F46-AE9A-98487B8439C8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1843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71E650-1BA9-4CD9-8D6A-3B0BCC8F1B9D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194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6C3B39-4039-45AB-B4B4-2D06FDD261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E30E54-2794-44FD-A69E-273954A16F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4F68A5-30F9-4F9E-8CD5-2557BA4839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759950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4" y="1604"/>
              <a:ext cx="449" cy="299"/>
              <a:chOff x="720" y="336"/>
              <a:chExt cx="625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7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8330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1073150" y="1676400"/>
            <a:ext cx="8420100" cy="146208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330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Font typeface="Wingdings" pitchFamily="18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1073150" y="6248400"/>
            <a:ext cx="206375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714750" y="6248400"/>
            <a:ext cx="31369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429500" y="6248400"/>
            <a:ext cx="206375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46ED0A64-2F3C-4912-9DA2-36DB2FC0CE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D17C4D-B780-4539-AD4C-C46B07C7C8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008EA7-6F48-4966-AB2E-B7C03F707B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81113" y="2017713"/>
            <a:ext cx="41338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67363" y="2017713"/>
            <a:ext cx="41338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936C66-18A9-4A98-B0DD-8B8E551C9C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72A4E7-5FFD-4560-A821-70C8AF6428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9777FD-2BBD-4490-B496-899BB0E049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A06A72-2B43-4EDF-9D13-5BA27759DC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235CAB-5979-4518-9ECE-5FC3077B1E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3795DD-8CDB-4B63-86CB-72107FFE20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9CB899-404A-4D65-8C31-B92E715DE1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FEB617-BE1F-443A-B017-34502287F0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88250" y="214313"/>
            <a:ext cx="2112963" cy="5918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46188" y="214313"/>
            <a:ext cx="6189662" cy="5918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4A6374-7B11-4C84-87ED-ECDB2BC3B0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ECF9E4-C695-4037-B6FA-9093F43357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CC4F6D-FA99-47FF-835F-E2F0A97653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3CF4A6-3922-4A22-8867-98569A8D26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3B74AC-5EC4-4103-85CB-D3BD182D5F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4E368C-DFB7-4261-BC15-A87BF45EE9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817960-F823-44CC-8FE0-AFB919B66C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CA5732-3D28-422A-B9A5-F1C28F4D6F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382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82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82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86E040C0-5401-497A-B982-4EC0BFAB87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ltGray">
          <a:xfrm>
            <a:off x="452438" y="1098550"/>
            <a:ext cx="474662" cy="4746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kumimoji="1" lang="en-US" sz="2400">
              <a:latin typeface="Tahoma" charset="0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ltGray">
          <a:xfrm>
            <a:off x="866775" y="1098550"/>
            <a:ext cx="355600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kumimoji="1" lang="en-US" sz="2400">
              <a:latin typeface="Tahoma" charset="0"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ltGray">
          <a:xfrm>
            <a:off x="585788" y="1520825"/>
            <a:ext cx="458787" cy="47466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kumimoji="1" lang="en-US" sz="2400">
              <a:latin typeface="Tahoma" charset="0"/>
            </a:endParaRP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ltGray">
          <a:xfrm>
            <a:off x="987425" y="1520825"/>
            <a:ext cx="398463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kumimoji="1" lang="en-US" sz="2400">
              <a:latin typeface="Tahoma" charset="0"/>
            </a:endParaRP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ltGray">
          <a:xfrm>
            <a:off x="138113" y="1447800"/>
            <a:ext cx="606425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kumimoji="1" lang="en-US" sz="2400">
              <a:latin typeface="Tahoma" charset="0"/>
            </a:endParaRP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gray">
          <a:xfrm>
            <a:off x="825500" y="990600"/>
            <a:ext cx="34925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kumimoji="1" lang="en-US" sz="2400">
              <a:latin typeface="Tahoma" charset="0"/>
            </a:endParaRPr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gray">
          <a:xfrm>
            <a:off x="479425" y="1781175"/>
            <a:ext cx="89122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kumimoji="1" lang="en-US" sz="2400">
              <a:latin typeface="Tahoma" charset="0"/>
            </a:endParaRPr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246188" y="214313"/>
            <a:ext cx="8443912" cy="146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8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81113" y="2017713"/>
            <a:ext cx="84201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82283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58888" y="6243638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228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962400" y="6243638"/>
            <a:ext cx="3136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228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29525" y="6243638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915E5E59-C007-49C5-AB6F-CE8CC56FA6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18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18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18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18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18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18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18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18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18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304800"/>
            <a:ext cx="8305800" cy="6858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2800" b="1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GIÁO ÁN MÔN KỂ CHUYỆN LỚP 4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0500" y="4876800"/>
            <a:ext cx="4649788" cy="381000"/>
          </a:xfrm>
        </p:spPr>
        <p:txBody>
          <a:bodyPr/>
          <a:lstStyle/>
          <a:p>
            <a:pPr eaLnBrk="1" hangingPunct="1"/>
            <a:endParaRPr lang="en-US" sz="1800" b="1" smtClean="0">
              <a:solidFill>
                <a:schemeClr val="bg1"/>
              </a:solidFill>
            </a:endParaRP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190500" y="5257800"/>
            <a:ext cx="464978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sz="1600" b="1">
              <a:solidFill>
                <a:schemeClr val="bg1"/>
              </a:solidFill>
            </a:endParaRPr>
          </a:p>
        </p:txBody>
      </p:sp>
      <p:sp>
        <p:nvSpPr>
          <p:cNvPr id="2066" name="Rectangle 18"/>
          <p:cNvSpPr>
            <a:spLocks noChangeArrowheads="1"/>
          </p:cNvSpPr>
          <p:nvPr/>
        </p:nvSpPr>
        <p:spPr bwMode="auto">
          <a:xfrm>
            <a:off x="0" y="5562600"/>
            <a:ext cx="5029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/>
            <a:endParaRPr lang="en-US" sz="1600" b="1" i="1">
              <a:solidFill>
                <a:schemeClr val="bg1"/>
              </a:solidFill>
            </a:endParaRPr>
          </a:p>
        </p:txBody>
      </p:sp>
      <p:sp>
        <p:nvSpPr>
          <p:cNvPr id="2078" name="Text Box 30"/>
          <p:cNvSpPr txBox="1">
            <a:spLocks noChangeArrowheads="1"/>
          </p:cNvSpPr>
          <p:nvPr/>
        </p:nvSpPr>
        <p:spPr bwMode="auto">
          <a:xfrm>
            <a:off x="304800" y="1143000"/>
            <a:ext cx="807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b="1">
                <a:solidFill>
                  <a:schemeClr val="bg1"/>
                </a:solidFill>
              </a:rPr>
              <a:t>TIẾT 27: KỂ CHUYỆN Đ</a:t>
            </a:r>
            <a:r>
              <a:rPr lang="vi-VN" b="1">
                <a:solidFill>
                  <a:schemeClr val="bg1"/>
                </a:solidFill>
              </a:rPr>
              <a:t>Ư</a:t>
            </a:r>
            <a:r>
              <a:rPr lang="en-US" b="1">
                <a:solidFill>
                  <a:schemeClr val="bg1"/>
                </a:solidFill>
              </a:rPr>
              <a:t>ỢC CHỨNG KIẾN HOẶC THAM GIA</a:t>
            </a:r>
          </a:p>
        </p:txBody>
      </p:sp>
      <p:sp>
        <p:nvSpPr>
          <p:cNvPr id="2081" name="Rectangle 33"/>
          <p:cNvSpPr>
            <a:spLocks noChangeArrowheads="1"/>
          </p:cNvSpPr>
          <p:nvPr/>
        </p:nvSpPr>
        <p:spPr bwMode="auto">
          <a:xfrm>
            <a:off x="533400" y="304800"/>
            <a:ext cx="830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l">
              <a:defRPr/>
            </a:pPr>
            <a:r>
              <a:rPr lang="en-US" sz="28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GIÁO ÁN MÔN KỂ CHUYỆN LỚP </a:t>
            </a:r>
            <a:r>
              <a:rPr lang="en-US" sz="28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7" presetClass="entr" presetSubtype="0" fill="hold" grpId="0" nodeType="withEffect">
                                  <p:stCondLst>
                                    <p:cond delay="270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grpId="0" nodeType="withEffect">
                                  <p:stCondLst>
                                    <p:cond delay="27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4" presetClass="exit" presetSubtype="0" fill="hold" grpId="1" nodeType="withEffect">
                                  <p:stCondLst>
                                    <p:cond delay="27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anim to="" calcmode="lin" valueType="num">
                                      <p:cBhvr>
                                        <p:cTn id="41" dur="1"/>
                                        <p:tgtEl>
                                          <p:spTgt spid="205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6" presetClass="entr" presetSubtype="0" repeatCount="5000" fill="hold" grpId="1" nodeType="withEffect">
                                  <p:stCondLst>
                                    <p:cond delay="27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8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8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8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8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8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38" presetClass="entr" presetSubtype="0" repeatCount="5000" accel="50000" fill="hold" grpId="1" nodeType="withEffect">
                                  <p:stCondLst>
                                    <p:cond delay="17200"/>
                                  </p:stCondLst>
                                  <p:iterate type="wd">
                                    <p:tmPct val="14556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35" presetClass="entr" presetSubtype="0" fill="hold" grpId="2" nodeType="withEffect">
                                  <p:stCondLst>
                                    <p:cond delay="93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4800"/>
                                        <p:tgtEl>
                                          <p:spTgt spid="20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4800" fill="hold"/>
                                        <p:tgtEl>
                                          <p:spTgt spid="20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4800" fill="hold"/>
                                        <p:tgtEl>
                                          <p:spTgt spid="20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4800" fill="hold"/>
                                        <p:tgtEl>
                                          <p:spTgt spid="20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0" grpId="1"/>
      <p:bldP spid="2051" grpId="0" build="p"/>
      <p:bldP spid="2054" grpId="0"/>
      <p:bldP spid="2066" grpId="0"/>
      <p:bldP spid="2078" grpId="0"/>
      <p:bldP spid="2078" grpId="1"/>
      <p:bldP spid="2081" grpId="0"/>
      <p:bldP spid="2081" grpId="1"/>
      <p:bldP spid="2081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3370263" y="533400"/>
            <a:ext cx="2954337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1600" b="1" u="sng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KỂ CHUYỆN</a:t>
            </a:r>
            <a:endParaRPr lang="en-US" sz="1600" b="1" u="sng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</a:endParaRPr>
          </a:p>
        </p:txBody>
      </p:sp>
      <p:sp>
        <p:nvSpPr>
          <p:cNvPr id="4109" name="Text Box 13"/>
          <p:cNvSpPr txBox="1">
            <a:spLocks noChangeArrowheads="1"/>
          </p:cNvSpPr>
          <p:nvPr/>
        </p:nvSpPr>
        <p:spPr bwMode="auto">
          <a:xfrm>
            <a:off x="2438400" y="914400"/>
            <a:ext cx="48783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 u="sng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KIỂM </a:t>
            </a:r>
            <a:r>
              <a:rPr lang="en-US" b="1" u="sng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TRA </a:t>
            </a:r>
            <a:r>
              <a:rPr lang="en-US" b="1" u="sng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BÀI CŨ:</a:t>
            </a:r>
            <a:endParaRPr lang="en-US" b="1" u="sng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</a:endParaRPr>
          </a:p>
        </p:txBody>
      </p:sp>
      <p:sp>
        <p:nvSpPr>
          <p:cNvPr id="4114" name="Text Box 18"/>
          <p:cNvSpPr txBox="1">
            <a:spLocks noChangeArrowheads="1"/>
          </p:cNvSpPr>
          <p:nvPr/>
        </p:nvSpPr>
        <p:spPr bwMode="auto">
          <a:xfrm>
            <a:off x="990600" y="2300288"/>
            <a:ext cx="8001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b="1">
                <a:solidFill>
                  <a:srgbClr val="000099"/>
                </a:solidFill>
              </a:rPr>
              <a:t>	Kể lại một câu chuyện nói về lòng dũng cảm mà em </a:t>
            </a:r>
            <a:r>
              <a:rPr lang="vi-VN" b="1">
                <a:solidFill>
                  <a:srgbClr val="000099"/>
                </a:solidFill>
              </a:rPr>
              <a:t>đ</a:t>
            </a:r>
            <a:r>
              <a:rPr lang="en-US" b="1">
                <a:solidFill>
                  <a:srgbClr val="000099"/>
                </a:solidFill>
              </a:rPr>
              <a:t>ã </a:t>
            </a:r>
            <a:r>
              <a:rPr lang="vi-VN" b="1">
                <a:solidFill>
                  <a:srgbClr val="000099"/>
                </a:solidFill>
              </a:rPr>
              <a:t>đư</a:t>
            </a:r>
            <a:r>
              <a:rPr lang="en-US" b="1">
                <a:solidFill>
                  <a:srgbClr val="000099"/>
                </a:solidFill>
              </a:rPr>
              <a:t>ợc nghe hoặc </a:t>
            </a:r>
            <a:r>
              <a:rPr lang="vi-VN" b="1">
                <a:solidFill>
                  <a:srgbClr val="000099"/>
                </a:solidFill>
              </a:rPr>
              <a:t>đư</a:t>
            </a:r>
            <a:r>
              <a:rPr lang="en-US" b="1">
                <a:solidFill>
                  <a:srgbClr val="000099"/>
                </a:solidFill>
              </a:rPr>
              <a:t>ợc </a:t>
            </a:r>
            <a:r>
              <a:rPr lang="vi-VN" b="1">
                <a:solidFill>
                  <a:srgbClr val="000099"/>
                </a:solidFill>
              </a:rPr>
              <a:t>đ</a:t>
            </a:r>
            <a:r>
              <a:rPr lang="en-US" b="1">
                <a:solidFill>
                  <a:srgbClr val="000099"/>
                </a:solidFill>
              </a:rPr>
              <a:t>ọc.</a:t>
            </a:r>
          </a:p>
        </p:txBody>
      </p:sp>
      <p:sp>
        <p:nvSpPr>
          <p:cNvPr id="4141" name="Text Box 45"/>
          <p:cNvSpPr txBox="1">
            <a:spLocks noChangeArrowheads="1"/>
          </p:cNvSpPr>
          <p:nvPr/>
        </p:nvSpPr>
        <p:spPr bwMode="auto">
          <a:xfrm>
            <a:off x="1219200" y="3367088"/>
            <a:ext cx="72374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i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Em </a:t>
            </a:r>
            <a:r>
              <a:rPr lang="en-US" i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hiểu </a:t>
            </a:r>
            <a:r>
              <a:rPr lang="vi-VN" i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đư</a:t>
            </a:r>
            <a:r>
              <a:rPr lang="en-US" i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ợc </a:t>
            </a:r>
            <a:r>
              <a:rPr lang="vi-VN" i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đ</a:t>
            </a:r>
            <a:r>
              <a:rPr lang="en-US" i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iều </a:t>
            </a:r>
            <a:r>
              <a:rPr lang="en-US" i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gì qua </a:t>
            </a:r>
            <a:r>
              <a:rPr lang="en-US" i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câu chuyện </a:t>
            </a:r>
            <a:r>
              <a:rPr lang="en-US" i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em </a:t>
            </a:r>
            <a:r>
              <a:rPr lang="en-US" i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vừa kể?</a:t>
            </a:r>
            <a:endParaRPr lang="en-US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</a:endParaRPr>
          </a:p>
        </p:txBody>
      </p:sp>
      <p:sp>
        <p:nvSpPr>
          <p:cNvPr id="5126" name="Rectangle 50"/>
          <p:cNvSpPr>
            <a:spLocks noChangeArrowheads="1"/>
          </p:cNvSpPr>
          <p:nvPr/>
        </p:nvSpPr>
        <p:spPr bwMode="auto">
          <a:xfrm>
            <a:off x="1600200" y="152400"/>
            <a:ext cx="64928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en-US" b="1">
              <a:solidFill>
                <a:srgbClr val="6600CC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1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41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41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41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9" grpId="0"/>
      <p:bldP spid="4114" grpId="0"/>
      <p:bldP spid="414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5" name="Rectangle 3"/>
          <p:cNvSpPr>
            <a:spLocks noChangeArrowheads="1"/>
          </p:cNvSpPr>
          <p:nvPr/>
        </p:nvSpPr>
        <p:spPr bwMode="auto">
          <a:xfrm>
            <a:off x="3354388" y="533400"/>
            <a:ext cx="2954337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1600" b="1" u="sng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KỂ CHUYỆN</a:t>
            </a:r>
            <a:endParaRPr lang="en-US" sz="1600" b="1" u="sng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</a:endParaRPr>
          </a:p>
        </p:txBody>
      </p:sp>
      <p:sp>
        <p:nvSpPr>
          <p:cNvPr id="131076" name="Text Box 4"/>
          <p:cNvSpPr txBox="1">
            <a:spLocks noChangeArrowheads="1"/>
          </p:cNvSpPr>
          <p:nvPr/>
        </p:nvSpPr>
        <p:spPr bwMode="auto">
          <a:xfrm>
            <a:off x="1981200" y="806450"/>
            <a:ext cx="5715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TIẾT </a:t>
            </a:r>
            <a:r>
              <a:rPr lang="en-US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27: </a:t>
            </a:r>
            <a:r>
              <a:rPr lang="en-US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KỂ CHUYỆN Đ</a:t>
            </a:r>
            <a:r>
              <a:rPr lang="vi-VN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Ư</a:t>
            </a:r>
            <a:r>
              <a:rPr lang="en-US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ỢC CHỨNG KIẾN HOẶC </a:t>
            </a:r>
            <a:r>
              <a:rPr lang="en-US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THAM GIA.</a:t>
            </a:r>
          </a:p>
        </p:txBody>
      </p:sp>
      <p:sp>
        <p:nvSpPr>
          <p:cNvPr id="131077" name="Text Box 5"/>
          <p:cNvSpPr txBox="1">
            <a:spLocks noChangeArrowheads="1"/>
          </p:cNvSpPr>
          <p:nvPr/>
        </p:nvSpPr>
        <p:spPr bwMode="auto">
          <a:xfrm>
            <a:off x="990600" y="2132013"/>
            <a:ext cx="8001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b="1">
                <a:solidFill>
                  <a:srgbClr val="000099"/>
                </a:solidFill>
              </a:rPr>
              <a:t>	Đề bài: Kể lại một câu chuyện về lòng dũng cảm mà em </a:t>
            </a:r>
            <a:r>
              <a:rPr lang="vi-VN" b="1">
                <a:solidFill>
                  <a:srgbClr val="000099"/>
                </a:solidFill>
              </a:rPr>
              <a:t>đư</a:t>
            </a:r>
            <a:r>
              <a:rPr lang="en-US" b="1">
                <a:solidFill>
                  <a:srgbClr val="000099"/>
                </a:solidFill>
              </a:rPr>
              <a:t>ợc chứng kiến hoặc tham gia.</a:t>
            </a:r>
          </a:p>
        </p:txBody>
      </p:sp>
      <p:sp>
        <p:nvSpPr>
          <p:cNvPr id="131078" name="Text Box 6"/>
          <p:cNvSpPr txBox="1">
            <a:spLocks noChangeArrowheads="1"/>
          </p:cNvSpPr>
          <p:nvPr/>
        </p:nvSpPr>
        <p:spPr bwMode="auto">
          <a:xfrm>
            <a:off x="990600" y="2970213"/>
            <a:ext cx="1905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b="1" i="1" u="sng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Gợi ý</a:t>
            </a:r>
            <a:endParaRPr lang="en-US" b="1" u="sng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</a:endParaRPr>
          </a:p>
        </p:txBody>
      </p:sp>
      <p:sp>
        <p:nvSpPr>
          <p:cNvPr id="131081" name="Text Box 9"/>
          <p:cNvSpPr txBox="1">
            <a:spLocks noChangeArrowheads="1"/>
          </p:cNvSpPr>
          <p:nvPr/>
        </p:nvSpPr>
        <p:spPr bwMode="auto">
          <a:xfrm>
            <a:off x="1066800" y="3351213"/>
            <a:ext cx="5029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b="1" i="1" u="sng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1</a:t>
            </a:r>
            <a:r>
              <a:rPr lang="en-US" b="1" i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 Tìm ví </a:t>
            </a:r>
            <a:r>
              <a:rPr lang="en-US" b="1" i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dụ về lòng dũng cảm</a:t>
            </a:r>
            <a:r>
              <a:rPr lang="en-US" b="1" i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:</a:t>
            </a:r>
            <a:endParaRPr lang="en-US" b="1" u="sng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</a:endParaRPr>
          </a:p>
        </p:txBody>
      </p:sp>
      <p:sp>
        <p:nvSpPr>
          <p:cNvPr id="131082" name="Text Box 10"/>
          <p:cNvSpPr txBox="1">
            <a:spLocks noChangeArrowheads="1"/>
          </p:cNvSpPr>
          <p:nvPr/>
        </p:nvSpPr>
        <p:spPr bwMode="auto">
          <a:xfrm>
            <a:off x="990600" y="3732213"/>
            <a:ext cx="861060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i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	- </a:t>
            </a:r>
            <a:r>
              <a:rPr lang="en-US" i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Các chú bộ </a:t>
            </a:r>
            <a:r>
              <a:rPr lang="vi-VN" i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đ</a:t>
            </a:r>
            <a:r>
              <a:rPr lang="en-US" i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ội</a:t>
            </a:r>
            <a:r>
              <a:rPr lang="en-US" i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, </a:t>
            </a:r>
            <a:r>
              <a:rPr lang="en-US" i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công </a:t>
            </a:r>
            <a:r>
              <a:rPr lang="en-US" i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an </a:t>
            </a:r>
            <a:r>
              <a:rPr lang="en-US" i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và cả những ng</a:t>
            </a:r>
            <a:r>
              <a:rPr lang="vi-VN" i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ư</a:t>
            </a:r>
            <a:r>
              <a:rPr lang="en-US" i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ời dân </a:t>
            </a:r>
            <a:r>
              <a:rPr lang="en-US" i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bình </a:t>
            </a:r>
            <a:r>
              <a:rPr lang="en-US" i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th</a:t>
            </a:r>
            <a:r>
              <a:rPr lang="vi-VN" i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ư</a:t>
            </a:r>
            <a:r>
              <a:rPr lang="en-US" i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ờng vật lộn với n</a:t>
            </a:r>
            <a:r>
              <a:rPr lang="vi-VN" i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ư</a:t>
            </a:r>
            <a:r>
              <a:rPr lang="en-US" i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ớc lũ </a:t>
            </a:r>
            <a:r>
              <a:rPr lang="vi-VN" i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đ</a:t>
            </a:r>
            <a:r>
              <a:rPr lang="en-US" i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ể cứu ng</a:t>
            </a:r>
            <a:r>
              <a:rPr lang="vi-VN" i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ư</a:t>
            </a:r>
            <a:r>
              <a:rPr lang="en-US" i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ời</a:t>
            </a:r>
            <a:r>
              <a:rPr lang="en-US" i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, </a:t>
            </a:r>
            <a:r>
              <a:rPr lang="en-US" i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cứu tài sản </a:t>
            </a:r>
            <a:r>
              <a:rPr lang="en-US" i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(Em </a:t>
            </a:r>
            <a:r>
              <a:rPr lang="vi-VN" i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đ</a:t>
            </a:r>
            <a:r>
              <a:rPr lang="en-US" i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ã </a:t>
            </a:r>
            <a:r>
              <a:rPr lang="en-US" i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xem </a:t>
            </a:r>
            <a:r>
              <a:rPr lang="en-US" i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những </a:t>
            </a:r>
            <a:r>
              <a:rPr lang="en-US" i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hình </a:t>
            </a:r>
            <a:r>
              <a:rPr lang="en-US" i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ảnh này trên </a:t>
            </a:r>
            <a:r>
              <a:rPr lang="en-US" i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ti vi </a:t>
            </a:r>
            <a:r>
              <a:rPr lang="en-US" i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hoặc trực tiếp chứng kiến</a:t>
            </a:r>
            <a:r>
              <a:rPr lang="en-US" i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).</a:t>
            </a:r>
            <a:endParaRPr lang="en-US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</a:endParaRPr>
          </a:p>
        </p:txBody>
      </p:sp>
      <p:sp>
        <p:nvSpPr>
          <p:cNvPr id="131083" name="Text Box 11"/>
          <p:cNvSpPr txBox="1">
            <a:spLocks noChangeArrowheads="1"/>
          </p:cNvSpPr>
          <p:nvPr/>
        </p:nvSpPr>
        <p:spPr bwMode="auto">
          <a:xfrm>
            <a:off x="990600" y="4799013"/>
            <a:ext cx="862330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i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	- Em </a:t>
            </a:r>
            <a:r>
              <a:rPr lang="en-US" i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thẳng thắn phê </a:t>
            </a:r>
            <a:r>
              <a:rPr lang="en-US" i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bình </a:t>
            </a:r>
            <a:r>
              <a:rPr lang="en-US" i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những việc làm </a:t>
            </a:r>
            <a:r>
              <a:rPr lang="en-US" i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sai </a:t>
            </a:r>
            <a:r>
              <a:rPr lang="en-US" i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trái của bạn </a:t>
            </a:r>
            <a:r>
              <a:rPr lang="en-US" i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(</a:t>
            </a:r>
            <a:r>
              <a:rPr lang="en-US" i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nh</a:t>
            </a:r>
            <a:r>
              <a:rPr lang="vi-VN" i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ư</a:t>
            </a:r>
            <a:r>
              <a:rPr lang="en-US" i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: không có ý thức bảo vệ của công</a:t>
            </a:r>
            <a:r>
              <a:rPr lang="en-US" i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, </a:t>
            </a:r>
            <a:r>
              <a:rPr lang="en-US" i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thiếu ý thức kỉ luật</a:t>
            </a:r>
            <a:r>
              <a:rPr lang="en-US" i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, </a:t>
            </a:r>
            <a:r>
              <a:rPr lang="en-US" i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thiếu lễ </a:t>
            </a:r>
            <a:r>
              <a:rPr lang="vi-VN" i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đ</a:t>
            </a:r>
            <a:r>
              <a:rPr lang="en-US" i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ộ với thầy cô, với ng</a:t>
            </a:r>
            <a:r>
              <a:rPr lang="vi-VN" i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ư</a:t>
            </a:r>
            <a:r>
              <a:rPr lang="en-US" i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ời lớn tuổi</a:t>
            </a:r>
            <a:r>
              <a:rPr lang="en-US" i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); em </a:t>
            </a:r>
            <a:r>
              <a:rPr lang="en-US" i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biết nhận lỗi của </a:t>
            </a:r>
            <a:r>
              <a:rPr lang="en-US" i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mình,…</a:t>
            </a:r>
          </a:p>
        </p:txBody>
      </p:sp>
      <p:sp>
        <p:nvSpPr>
          <p:cNvPr id="131084" name="Line 12"/>
          <p:cNvSpPr>
            <a:spLocks noChangeShapeType="1"/>
          </p:cNvSpPr>
          <p:nvPr/>
        </p:nvSpPr>
        <p:spPr bwMode="auto">
          <a:xfrm>
            <a:off x="6096000" y="2436813"/>
            <a:ext cx="1828800" cy="0"/>
          </a:xfrm>
          <a:prstGeom prst="line">
            <a:avLst/>
          </a:prstGeom>
          <a:noFill/>
          <a:ln w="22225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1085" name="Line 13"/>
          <p:cNvSpPr>
            <a:spLocks noChangeShapeType="1"/>
          </p:cNvSpPr>
          <p:nvPr/>
        </p:nvSpPr>
        <p:spPr bwMode="auto">
          <a:xfrm>
            <a:off x="1752600" y="2722563"/>
            <a:ext cx="1371600" cy="0"/>
          </a:xfrm>
          <a:prstGeom prst="line">
            <a:avLst/>
          </a:prstGeom>
          <a:noFill/>
          <a:ln w="22225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1086" name="Line 14"/>
          <p:cNvSpPr>
            <a:spLocks noChangeShapeType="1"/>
          </p:cNvSpPr>
          <p:nvPr/>
        </p:nvSpPr>
        <p:spPr bwMode="auto">
          <a:xfrm>
            <a:off x="3857625" y="2722563"/>
            <a:ext cx="1095375" cy="0"/>
          </a:xfrm>
          <a:prstGeom prst="line">
            <a:avLst/>
          </a:prstGeom>
          <a:noFill/>
          <a:ln w="22225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56" name="Rectangle 16"/>
          <p:cNvSpPr>
            <a:spLocks noChangeArrowheads="1"/>
          </p:cNvSpPr>
          <p:nvPr/>
        </p:nvSpPr>
        <p:spPr bwMode="auto">
          <a:xfrm>
            <a:off x="1600200" y="152400"/>
            <a:ext cx="64928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en-US" b="1">
              <a:solidFill>
                <a:srgbClr val="6600CC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310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310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310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310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310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310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"/>
                                        <p:tgtEl>
                                          <p:spTgt spid="131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18" presetClass="entr" presetSubtype="6" fill="hold" grpId="0" nodeType="after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700"/>
                                        <p:tgtEl>
                                          <p:spTgt spid="131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id="27" presetID="18" presetClass="entr" presetSubtype="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700"/>
                                        <p:tgtEl>
                                          <p:spTgt spid="131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1310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1310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1310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80"/>
                                        <p:tgtEl>
                                          <p:spTgt spid="1310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80"/>
                                        <p:tgtEl>
                                          <p:spTgt spid="1310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80"/>
                                        <p:tgtEl>
                                          <p:spTgt spid="1310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8" dur="80"/>
                                        <p:tgtEl>
                                          <p:spTgt spid="1310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9" dur="80"/>
                                        <p:tgtEl>
                                          <p:spTgt spid="1310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80"/>
                                        <p:tgtEl>
                                          <p:spTgt spid="1310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5" dur="80"/>
                                        <p:tgtEl>
                                          <p:spTgt spid="1310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6" dur="80"/>
                                        <p:tgtEl>
                                          <p:spTgt spid="1310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80"/>
                                        <p:tgtEl>
                                          <p:spTgt spid="1310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76" grpId="0"/>
      <p:bldP spid="131077" grpId="0"/>
      <p:bldP spid="131078" grpId="0"/>
      <p:bldP spid="131081" grpId="0"/>
      <p:bldP spid="131082" grpId="0"/>
      <p:bldP spid="131083" grpId="0"/>
      <p:bldP spid="131084" grpId="0" animBg="1"/>
      <p:bldP spid="131085" grpId="0" animBg="1"/>
      <p:bldP spid="13108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388" name="Picture 4" descr="DSC0307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066800"/>
            <a:ext cx="99060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4389" name="Picture 5" descr="DSC0307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4400" y="0"/>
            <a:ext cx="8383588" cy="685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4438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1" dur="1"/>
                                        <p:tgtEl>
                                          <p:spTgt spid="14438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14438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1" name="Rectangle 3"/>
          <p:cNvSpPr>
            <a:spLocks noChangeArrowheads="1"/>
          </p:cNvSpPr>
          <p:nvPr/>
        </p:nvSpPr>
        <p:spPr bwMode="auto">
          <a:xfrm>
            <a:off x="3354388" y="533400"/>
            <a:ext cx="2954337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1600" b="1" u="sng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KỂ CHUYỆN</a:t>
            </a:r>
            <a:endParaRPr lang="en-US" sz="1600" b="1" u="sng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</a:endParaRPr>
          </a:p>
        </p:txBody>
      </p:sp>
      <p:sp>
        <p:nvSpPr>
          <p:cNvPr id="145412" name="Text Box 4"/>
          <p:cNvSpPr txBox="1">
            <a:spLocks noChangeArrowheads="1"/>
          </p:cNvSpPr>
          <p:nvPr/>
        </p:nvSpPr>
        <p:spPr bwMode="auto">
          <a:xfrm>
            <a:off x="1981200" y="806450"/>
            <a:ext cx="5715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TIẾT </a:t>
            </a:r>
            <a:r>
              <a:rPr lang="en-US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27: </a:t>
            </a:r>
            <a:r>
              <a:rPr lang="en-US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KỂ CHUYỆN Đ</a:t>
            </a:r>
            <a:r>
              <a:rPr lang="vi-VN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Ư</a:t>
            </a:r>
            <a:r>
              <a:rPr lang="en-US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ỢC CHỨNG KIẾN HOẶC </a:t>
            </a:r>
            <a:r>
              <a:rPr lang="en-US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THAM GIA.</a:t>
            </a:r>
          </a:p>
        </p:txBody>
      </p:sp>
      <p:sp>
        <p:nvSpPr>
          <p:cNvPr id="8196" name="Text Box 5"/>
          <p:cNvSpPr txBox="1">
            <a:spLocks noChangeArrowheads="1"/>
          </p:cNvSpPr>
          <p:nvPr/>
        </p:nvSpPr>
        <p:spPr bwMode="auto">
          <a:xfrm>
            <a:off x="990600" y="2132013"/>
            <a:ext cx="8001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b="1">
                <a:solidFill>
                  <a:srgbClr val="000099"/>
                </a:solidFill>
              </a:rPr>
              <a:t>	Đề bài: Kể lại một câu chuyện về </a:t>
            </a:r>
            <a:r>
              <a:rPr lang="en-US" b="1" u="sng">
                <a:solidFill>
                  <a:srgbClr val="000099"/>
                </a:solidFill>
              </a:rPr>
              <a:t>lòng dũng cảm</a:t>
            </a:r>
            <a:r>
              <a:rPr lang="en-US" b="1">
                <a:solidFill>
                  <a:srgbClr val="000099"/>
                </a:solidFill>
              </a:rPr>
              <a:t> mà em </a:t>
            </a:r>
            <a:r>
              <a:rPr lang="vi-VN" b="1">
                <a:solidFill>
                  <a:srgbClr val="000099"/>
                </a:solidFill>
              </a:rPr>
              <a:t>đư</a:t>
            </a:r>
            <a:r>
              <a:rPr lang="en-US" b="1">
                <a:solidFill>
                  <a:srgbClr val="000099"/>
                </a:solidFill>
              </a:rPr>
              <a:t>ợc </a:t>
            </a:r>
            <a:r>
              <a:rPr lang="en-US" b="1" u="sng">
                <a:solidFill>
                  <a:srgbClr val="000099"/>
                </a:solidFill>
              </a:rPr>
              <a:t>chứng kiến</a:t>
            </a:r>
            <a:r>
              <a:rPr lang="en-US" b="1">
                <a:solidFill>
                  <a:srgbClr val="000099"/>
                </a:solidFill>
              </a:rPr>
              <a:t> hoặc </a:t>
            </a:r>
            <a:r>
              <a:rPr lang="en-US" b="1" u="sng">
                <a:solidFill>
                  <a:srgbClr val="000099"/>
                </a:solidFill>
              </a:rPr>
              <a:t>tham gia</a:t>
            </a:r>
            <a:r>
              <a:rPr lang="en-US" b="1">
                <a:solidFill>
                  <a:srgbClr val="000099"/>
                </a:solidFill>
              </a:rPr>
              <a:t>.</a:t>
            </a:r>
          </a:p>
        </p:txBody>
      </p:sp>
      <p:sp>
        <p:nvSpPr>
          <p:cNvPr id="145414" name="Text Box 6"/>
          <p:cNvSpPr txBox="1">
            <a:spLocks noChangeArrowheads="1"/>
          </p:cNvSpPr>
          <p:nvPr/>
        </p:nvSpPr>
        <p:spPr bwMode="auto">
          <a:xfrm>
            <a:off x="990600" y="2970213"/>
            <a:ext cx="1905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b="1" i="1" u="sng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Gợi ý</a:t>
            </a:r>
            <a:endParaRPr lang="en-US" b="1" u="sng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</a:endParaRPr>
          </a:p>
        </p:txBody>
      </p:sp>
      <p:sp>
        <p:nvSpPr>
          <p:cNvPr id="145415" name="Text Box 7"/>
          <p:cNvSpPr txBox="1">
            <a:spLocks noChangeArrowheads="1"/>
          </p:cNvSpPr>
          <p:nvPr/>
        </p:nvSpPr>
        <p:spPr bwMode="auto">
          <a:xfrm>
            <a:off x="1066800" y="3351213"/>
            <a:ext cx="5029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b="1" i="1" u="sng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1</a:t>
            </a:r>
            <a:r>
              <a:rPr lang="en-US" b="1" i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 Tìm ví </a:t>
            </a:r>
            <a:r>
              <a:rPr lang="en-US" b="1" i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dụ về lòng dũng cảm</a:t>
            </a:r>
            <a:r>
              <a:rPr lang="en-US" b="1" i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:</a:t>
            </a:r>
            <a:endParaRPr lang="en-US" b="1" u="sng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</a:endParaRPr>
          </a:p>
        </p:txBody>
      </p:sp>
      <p:sp>
        <p:nvSpPr>
          <p:cNvPr id="145416" name="Text Box 8"/>
          <p:cNvSpPr txBox="1">
            <a:spLocks noChangeArrowheads="1"/>
          </p:cNvSpPr>
          <p:nvPr/>
        </p:nvSpPr>
        <p:spPr bwMode="auto">
          <a:xfrm>
            <a:off x="990600" y="3732213"/>
            <a:ext cx="861060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i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	- </a:t>
            </a:r>
            <a:r>
              <a:rPr lang="en-US" i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Các chú bộ </a:t>
            </a:r>
            <a:r>
              <a:rPr lang="vi-VN" i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đ</a:t>
            </a:r>
            <a:r>
              <a:rPr lang="en-US" i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ội</a:t>
            </a:r>
            <a:r>
              <a:rPr lang="en-US" i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, </a:t>
            </a:r>
            <a:r>
              <a:rPr lang="en-US" i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công </a:t>
            </a:r>
            <a:r>
              <a:rPr lang="en-US" i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an </a:t>
            </a:r>
            <a:r>
              <a:rPr lang="en-US" i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và cả những ng</a:t>
            </a:r>
            <a:r>
              <a:rPr lang="vi-VN" i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ư</a:t>
            </a:r>
            <a:r>
              <a:rPr lang="en-US" i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ời dân </a:t>
            </a:r>
            <a:r>
              <a:rPr lang="en-US" i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bình </a:t>
            </a:r>
            <a:r>
              <a:rPr lang="en-US" i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th</a:t>
            </a:r>
            <a:r>
              <a:rPr lang="vi-VN" i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ư</a:t>
            </a:r>
            <a:r>
              <a:rPr lang="en-US" i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ờng vật lộn với n</a:t>
            </a:r>
            <a:r>
              <a:rPr lang="vi-VN" i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ư</a:t>
            </a:r>
            <a:r>
              <a:rPr lang="en-US" i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ớc lũ </a:t>
            </a:r>
            <a:r>
              <a:rPr lang="vi-VN" i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đ</a:t>
            </a:r>
            <a:r>
              <a:rPr lang="en-US" i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ể cứu ng</a:t>
            </a:r>
            <a:r>
              <a:rPr lang="vi-VN" i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ư</a:t>
            </a:r>
            <a:r>
              <a:rPr lang="en-US" i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ời</a:t>
            </a:r>
            <a:r>
              <a:rPr lang="en-US" i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, </a:t>
            </a:r>
            <a:r>
              <a:rPr lang="en-US" i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cứu tài sản </a:t>
            </a:r>
            <a:r>
              <a:rPr lang="en-US" i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(Em </a:t>
            </a:r>
            <a:r>
              <a:rPr lang="vi-VN" i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đ</a:t>
            </a:r>
            <a:r>
              <a:rPr lang="en-US" i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ã </a:t>
            </a:r>
            <a:r>
              <a:rPr lang="en-US" i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xem </a:t>
            </a:r>
            <a:r>
              <a:rPr lang="en-US" i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những </a:t>
            </a:r>
            <a:r>
              <a:rPr lang="en-US" i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hình </a:t>
            </a:r>
            <a:r>
              <a:rPr lang="en-US" i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ảnh này trên </a:t>
            </a:r>
            <a:r>
              <a:rPr lang="en-US" i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ti vi </a:t>
            </a:r>
            <a:r>
              <a:rPr lang="en-US" i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hoặc trực tiếp chứng kiến</a:t>
            </a:r>
            <a:r>
              <a:rPr lang="en-US" i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).</a:t>
            </a:r>
            <a:endParaRPr lang="en-US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</a:endParaRPr>
          </a:p>
        </p:txBody>
      </p:sp>
      <p:sp>
        <p:nvSpPr>
          <p:cNvPr id="145417" name="Text Box 9"/>
          <p:cNvSpPr txBox="1">
            <a:spLocks noChangeArrowheads="1"/>
          </p:cNvSpPr>
          <p:nvPr/>
        </p:nvSpPr>
        <p:spPr bwMode="auto">
          <a:xfrm>
            <a:off x="990600" y="4799013"/>
            <a:ext cx="862330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i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	- Em </a:t>
            </a:r>
            <a:r>
              <a:rPr lang="en-US" i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thẳng thắn phê </a:t>
            </a:r>
            <a:r>
              <a:rPr lang="en-US" i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bình </a:t>
            </a:r>
            <a:r>
              <a:rPr lang="en-US" i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những việc làm </a:t>
            </a:r>
            <a:r>
              <a:rPr lang="en-US" i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sai </a:t>
            </a:r>
            <a:r>
              <a:rPr lang="en-US" i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trái của bạn </a:t>
            </a:r>
            <a:r>
              <a:rPr lang="en-US" i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(</a:t>
            </a:r>
            <a:r>
              <a:rPr lang="en-US" i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nh</a:t>
            </a:r>
            <a:r>
              <a:rPr lang="vi-VN" i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ư</a:t>
            </a:r>
            <a:r>
              <a:rPr lang="en-US" i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: không có ý thức bảo vệ của công</a:t>
            </a:r>
            <a:r>
              <a:rPr lang="en-US" i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, </a:t>
            </a:r>
            <a:r>
              <a:rPr lang="en-US" i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thiếu ý thức kỉ luật</a:t>
            </a:r>
            <a:r>
              <a:rPr lang="en-US" i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, </a:t>
            </a:r>
            <a:r>
              <a:rPr lang="en-US" i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thiếu lễ </a:t>
            </a:r>
            <a:r>
              <a:rPr lang="vi-VN" i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đ</a:t>
            </a:r>
            <a:r>
              <a:rPr lang="en-US" i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ộ với thầy cô, với ng</a:t>
            </a:r>
            <a:r>
              <a:rPr lang="vi-VN" i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ư</a:t>
            </a:r>
            <a:r>
              <a:rPr lang="en-US" i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ời lớn tuổi</a:t>
            </a:r>
            <a:r>
              <a:rPr lang="en-US" i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); em </a:t>
            </a:r>
            <a:r>
              <a:rPr lang="en-US" i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biết nhận lỗi của </a:t>
            </a:r>
            <a:r>
              <a:rPr lang="en-US" i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mình,…</a:t>
            </a:r>
          </a:p>
        </p:txBody>
      </p:sp>
      <p:sp>
        <p:nvSpPr>
          <p:cNvPr id="8201" name="Rectangle 11"/>
          <p:cNvSpPr>
            <a:spLocks noChangeArrowheads="1"/>
          </p:cNvSpPr>
          <p:nvPr/>
        </p:nvSpPr>
        <p:spPr bwMode="auto">
          <a:xfrm>
            <a:off x="1600200" y="152400"/>
            <a:ext cx="64928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en-US" b="1">
              <a:solidFill>
                <a:srgbClr val="6600CC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7" name="Rectangle 3"/>
          <p:cNvSpPr>
            <a:spLocks noChangeArrowheads="1"/>
          </p:cNvSpPr>
          <p:nvPr/>
        </p:nvSpPr>
        <p:spPr bwMode="auto">
          <a:xfrm>
            <a:off x="3354388" y="533400"/>
            <a:ext cx="2954337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1600" b="1" u="sng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KỂ CHUYỆN</a:t>
            </a:r>
            <a:endParaRPr lang="en-US" sz="1600" b="1" u="sng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</a:endParaRPr>
          </a:p>
        </p:txBody>
      </p:sp>
      <p:sp>
        <p:nvSpPr>
          <p:cNvPr id="139268" name="Text Box 4"/>
          <p:cNvSpPr txBox="1">
            <a:spLocks noChangeArrowheads="1"/>
          </p:cNvSpPr>
          <p:nvPr/>
        </p:nvSpPr>
        <p:spPr bwMode="auto">
          <a:xfrm>
            <a:off x="1981200" y="806450"/>
            <a:ext cx="5715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TIẾT </a:t>
            </a:r>
            <a:r>
              <a:rPr lang="en-US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27: </a:t>
            </a:r>
            <a:r>
              <a:rPr lang="en-US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KỂ CHUYỆN Đ</a:t>
            </a:r>
            <a:r>
              <a:rPr lang="vi-VN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Ư</a:t>
            </a:r>
            <a:r>
              <a:rPr lang="en-US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ỢC CHỨNG KIẾN HOẶC </a:t>
            </a:r>
            <a:r>
              <a:rPr lang="en-US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THAM GIA.</a:t>
            </a:r>
          </a:p>
        </p:txBody>
      </p:sp>
      <p:sp>
        <p:nvSpPr>
          <p:cNvPr id="9220" name="Text Box 5"/>
          <p:cNvSpPr txBox="1">
            <a:spLocks noChangeArrowheads="1"/>
          </p:cNvSpPr>
          <p:nvPr/>
        </p:nvSpPr>
        <p:spPr bwMode="auto">
          <a:xfrm>
            <a:off x="990600" y="2071688"/>
            <a:ext cx="8001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b="1">
                <a:solidFill>
                  <a:srgbClr val="000099"/>
                </a:solidFill>
              </a:rPr>
              <a:t>	Đề bài: Kể lại một câu chuyện về </a:t>
            </a:r>
            <a:r>
              <a:rPr lang="en-US" b="1" u="sng">
                <a:solidFill>
                  <a:srgbClr val="000099"/>
                </a:solidFill>
              </a:rPr>
              <a:t>lòng dũng cảm</a:t>
            </a:r>
            <a:r>
              <a:rPr lang="en-US" b="1">
                <a:solidFill>
                  <a:srgbClr val="000099"/>
                </a:solidFill>
              </a:rPr>
              <a:t> mà em </a:t>
            </a:r>
            <a:r>
              <a:rPr lang="vi-VN" b="1">
                <a:solidFill>
                  <a:srgbClr val="000099"/>
                </a:solidFill>
              </a:rPr>
              <a:t>đư</a:t>
            </a:r>
            <a:r>
              <a:rPr lang="en-US" b="1">
                <a:solidFill>
                  <a:srgbClr val="000099"/>
                </a:solidFill>
              </a:rPr>
              <a:t>ợc </a:t>
            </a:r>
            <a:r>
              <a:rPr lang="en-US" b="1" u="sng">
                <a:solidFill>
                  <a:srgbClr val="000099"/>
                </a:solidFill>
              </a:rPr>
              <a:t>chứng kiến</a:t>
            </a:r>
            <a:r>
              <a:rPr lang="en-US" b="1">
                <a:solidFill>
                  <a:srgbClr val="000099"/>
                </a:solidFill>
              </a:rPr>
              <a:t> hoặc </a:t>
            </a:r>
            <a:r>
              <a:rPr lang="en-US" b="1" u="sng">
                <a:solidFill>
                  <a:srgbClr val="000099"/>
                </a:solidFill>
              </a:rPr>
              <a:t>tham gia</a:t>
            </a:r>
            <a:r>
              <a:rPr lang="en-US" b="1">
                <a:solidFill>
                  <a:srgbClr val="000099"/>
                </a:solidFill>
              </a:rPr>
              <a:t>.</a:t>
            </a:r>
          </a:p>
        </p:txBody>
      </p:sp>
      <p:sp>
        <p:nvSpPr>
          <p:cNvPr id="139270" name="Text Box 6"/>
          <p:cNvSpPr txBox="1">
            <a:spLocks noChangeArrowheads="1"/>
          </p:cNvSpPr>
          <p:nvPr/>
        </p:nvSpPr>
        <p:spPr bwMode="auto">
          <a:xfrm>
            <a:off x="990600" y="2909888"/>
            <a:ext cx="1905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b="1" i="1" u="sng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Gợi ý</a:t>
            </a:r>
            <a:endParaRPr lang="en-US" b="1" u="sng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</a:endParaRPr>
          </a:p>
        </p:txBody>
      </p:sp>
      <p:sp>
        <p:nvSpPr>
          <p:cNvPr id="139271" name="Text Box 7"/>
          <p:cNvSpPr txBox="1">
            <a:spLocks noChangeArrowheads="1"/>
          </p:cNvSpPr>
          <p:nvPr/>
        </p:nvSpPr>
        <p:spPr bwMode="auto">
          <a:xfrm>
            <a:off x="1066800" y="3290888"/>
            <a:ext cx="7772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b="1" i="1" u="sng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2</a:t>
            </a:r>
            <a:r>
              <a:rPr lang="en-US" b="1" i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 </a:t>
            </a:r>
            <a:r>
              <a:rPr lang="en-US" b="1" i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Nhớ và </a:t>
            </a:r>
            <a:r>
              <a:rPr lang="en-US" b="1" i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ghi </a:t>
            </a:r>
            <a:r>
              <a:rPr lang="en-US" b="1" i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lại vắn tắt câu chuyện </a:t>
            </a:r>
            <a:r>
              <a:rPr lang="vi-VN" b="1" i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đ</a:t>
            </a:r>
            <a:r>
              <a:rPr lang="en-US" b="1" i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ịnh kể:</a:t>
            </a:r>
            <a:endParaRPr lang="en-US" b="1" u="sng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</a:endParaRPr>
          </a:p>
        </p:txBody>
      </p:sp>
      <p:sp>
        <p:nvSpPr>
          <p:cNvPr id="139272" name="Text Box 8"/>
          <p:cNvSpPr txBox="1">
            <a:spLocks noChangeArrowheads="1"/>
          </p:cNvSpPr>
          <p:nvPr/>
        </p:nvSpPr>
        <p:spPr bwMode="auto">
          <a:xfrm>
            <a:off x="914400" y="3748088"/>
            <a:ext cx="8839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i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- </a:t>
            </a:r>
            <a:r>
              <a:rPr lang="en-US" i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Câu chuyện bắt </a:t>
            </a:r>
            <a:r>
              <a:rPr lang="vi-VN" i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đ</a:t>
            </a:r>
            <a:r>
              <a:rPr lang="en-US" i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ầu </a:t>
            </a:r>
            <a:r>
              <a:rPr lang="en-US" i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ra sao? </a:t>
            </a:r>
            <a:r>
              <a:rPr lang="en-US" i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Tên của ng</a:t>
            </a:r>
            <a:r>
              <a:rPr lang="vi-VN" i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ư</a:t>
            </a:r>
            <a:r>
              <a:rPr lang="en-US" i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ời có hành </a:t>
            </a:r>
            <a:r>
              <a:rPr lang="vi-VN" i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đ</a:t>
            </a:r>
            <a:r>
              <a:rPr lang="en-US" i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ộng dũng cảm</a:t>
            </a:r>
            <a:r>
              <a:rPr lang="en-US" i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.</a:t>
            </a:r>
            <a:endParaRPr lang="en-US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</a:endParaRPr>
          </a:p>
        </p:txBody>
      </p:sp>
      <p:sp>
        <p:nvSpPr>
          <p:cNvPr id="139273" name="Text Box 9"/>
          <p:cNvSpPr txBox="1">
            <a:spLocks noChangeArrowheads="1"/>
          </p:cNvSpPr>
          <p:nvPr/>
        </p:nvSpPr>
        <p:spPr bwMode="auto">
          <a:xfrm>
            <a:off x="914400" y="4129088"/>
            <a:ext cx="6096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i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- </a:t>
            </a:r>
            <a:r>
              <a:rPr lang="en-US" i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Diễn biến </a:t>
            </a:r>
            <a:r>
              <a:rPr lang="en-US" i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chính </a:t>
            </a:r>
            <a:r>
              <a:rPr lang="en-US" i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của câu chuyện</a:t>
            </a:r>
            <a:r>
              <a:rPr lang="en-US" i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.</a:t>
            </a:r>
          </a:p>
        </p:txBody>
      </p:sp>
      <p:sp>
        <p:nvSpPr>
          <p:cNvPr id="139274" name="Text Box 10"/>
          <p:cNvSpPr txBox="1">
            <a:spLocks noChangeArrowheads="1"/>
          </p:cNvSpPr>
          <p:nvPr/>
        </p:nvSpPr>
        <p:spPr bwMode="auto">
          <a:xfrm>
            <a:off x="914400" y="4510088"/>
            <a:ext cx="4648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i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- </a:t>
            </a:r>
            <a:r>
              <a:rPr lang="en-US" i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Câu chuyện kết thúc thế nào</a:t>
            </a:r>
            <a:r>
              <a:rPr lang="en-US" i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?</a:t>
            </a:r>
          </a:p>
        </p:txBody>
      </p:sp>
      <p:sp>
        <p:nvSpPr>
          <p:cNvPr id="9226" name="Rectangle 13"/>
          <p:cNvSpPr>
            <a:spLocks noChangeArrowheads="1"/>
          </p:cNvSpPr>
          <p:nvPr/>
        </p:nvSpPr>
        <p:spPr bwMode="auto">
          <a:xfrm>
            <a:off x="1600200" y="152400"/>
            <a:ext cx="64928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en-US" b="1">
              <a:solidFill>
                <a:srgbClr val="6600CC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392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392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392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392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392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392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80"/>
                            </p:stCondLst>
                            <p:childTnLst>
                              <p:par>
                                <p:cTn id="1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1392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1392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1392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3200"/>
                            </p:stCondLst>
                            <p:childTnLst>
                              <p:par>
                                <p:cTn id="2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1392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1392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1392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71" grpId="0"/>
      <p:bldP spid="139272" grpId="0"/>
      <p:bldP spid="139273" grpId="0"/>
      <p:bldP spid="13927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5" name="Rectangle 3"/>
          <p:cNvSpPr>
            <a:spLocks noChangeArrowheads="1"/>
          </p:cNvSpPr>
          <p:nvPr/>
        </p:nvSpPr>
        <p:spPr bwMode="auto">
          <a:xfrm>
            <a:off x="3354388" y="533400"/>
            <a:ext cx="2954337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1600" b="1" u="sng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KỂ CHUYỆN</a:t>
            </a:r>
            <a:endParaRPr lang="en-US" sz="1600" b="1" u="sng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</a:endParaRPr>
          </a:p>
        </p:txBody>
      </p:sp>
      <p:sp>
        <p:nvSpPr>
          <p:cNvPr id="141316" name="Text Box 4"/>
          <p:cNvSpPr txBox="1">
            <a:spLocks noChangeArrowheads="1"/>
          </p:cNvSpPr>
          <p:nvPr/>
        </p:nvSpPr>
        <p:spPr bwMode="auto">
          <a:xfrm>
            <a:off x="1981200" y="806450"/>
            <a:ext cx="5715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TIẾT </a:t>
            </a:r>
            <a:r>
              <a:rPr lang="en-US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27: </a:t>
            </a:r>
            <a:r>
              <a:rPr lang="en-US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KỂ CHUYỆN Đ</a:t>
            </a:r>
            <a:r>
              <a:rPr lang="vi-VN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Ư</a:t>
            </a:r>
            <a:r>
              <a:rPr lang="en-US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ỢC CHỨNG KIẾN HOẶC </a:t>
            </a:r>
            <a:r>
              <a:rPr lang="en-US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THAM GIA.</a:t>
            </a:r>
          </a:p>
        </p:txBody>
      </p:sp>
      <p:sp>
        <p:nvSpPr>
          <p:cNvPr id="10244" name="Text Box 5"/>
          <p:cNvSpPr txBox="1">
            <a:spLocks noChangeArrowheads="1"/>
          </p:cNvSpPr>
          <p:nvPr/>
        </p:nvSpPr>
        <p:spPr bwMode="auto">
          <a:xfrm>
            <a:off x="990600" y="2133600"/>
            <a:ext cx="8001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b="1">
                <a:solidFill>
                  <a:srgbClr val="000099"/>
                </a:solidFill>
              </a:rPr>
              <a:t>	Đề bài: Kể lại một câu chuyện về </a:t>
            </a:r>
            <a:r>
              <a:rPr lang="en-US" b="1" u="sng">
                <a:solidFill>
                  <a:srgbClr val="000099"/>
                </a:solidFill>
              </a:rPr>
              <a:t>lòng dũng cảm</a:t>
            </a:r>
            <a:r>
              <a:rPr lang="en-US" b="1">
                <a:solidFill>
                  <a:srgbClr val="000099"/>
                </a:solidFill>
              </a:rPr>
              <a:t> mà em </a:t>
            </a:r>
            <a:r>
              <a:rPr lang="vi-VN" b="1">
                <a:solidFill>
                  <a:srgbClr val="000099"/>
                </a:solidFill>
              </a:rPr>
              <a:t>đư</a:t>
            </a:r>
            <a:r>
              <a:rPr lang="en-US" b="1">
                <a:solidFill>
                  <a:srgbClr val="000099"/>
                </a:solidFill>
              </a:rPr>
              <a:t>ợc </a:t>
            </a:r>
            <a:r>
              <a:rPr lang="en-US" b="1" u="sng">
                <a:solidFill>
                  <a:srgbClr val="000099"/>
                </a:solidFill>
              </a:rPr>
              <a:t>chứng kiến</a:t>
            </a:r>
            <a:r>
              <a:rPr lang="en-US" b="1">
                <a:solidFill>
                  <a:srgbClr val="000099"/>
                </a:solidFill>
              </a:rPr>
              <a:t> hoặc </a:t>
            </a:r>
            <a:r>
              <a:rPr lang="en-US" b="1" u="sng">
                <a:solidFill>
                  <a:srgbClr val="000099"/>
                </a:solidFill>
              </a:rPr>
              <a:t>tham gia</a:t>
            </a:r>
            <a:r>
              <a:rPr lang="en-US" b="1">
                <a:solidFill>
                  <a:srgbClr val="000099"/>
                </a:solidFill>
              </a:rPr>
              <a:t>.</a:t>
            </a:r>
          </a:p>
        </p:txBody>
      </p:sp>
      <p:sp>
        <p:nvSpPr>
          <p:cNvPr id="141319" name="Text Box 7"/>
          <p:cNvSpPr txBox="1">
            <a:spLocks noChangeArrowheads="1"/>
          </p:cNvSpPr>
          <p:nvPr/>
        </p:nvSpPr>
        <p:spPr bwMode="auto">
          <a:xfrm>
            <a:off x="1066800" y="3124200"/>
            <a:ext cx="419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b="1" i="1" u="sng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3</a:t>
            </a:r>
            <a:r>
              <a:rPr lang="en-US" b="1" i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 </a:t>
            </a:r>
            <a:r>
              <a:rPr lang="en-US" b="1" i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Kể thành lời</a:t>
            </a:r>
            <a:r>
              <a:rPr lang="en-US" b="1" i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.</a:t>
            </a:r>
            <a:endParaRPr lang="en-US" b="1" u="sng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</a:endParaRPr>
          </a:p>
        </p:txBody>
      </p:sp>
      <p:sp>
        <p:nvSpPr>
          <p:cNvPr id="141320" name="Text Box 8"/>
          <p:cNvSpPr txBox="1">
            <a:spLocks noChangeArrowheads="1"/>
          </p:cNvSpPr>
          <p:nvPr/>
        </p:nvSpPr>
        <p:spPr bwMode="auto">
          <a:xfrm>
            <a:off x="1373188" y="3505200"/>
            <a:ext cx="54086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b="1" i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Yêu cầu </a:t>
            </a:r>
            <a:r>
              <a:rPr lang="en-US" b="1" i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khi </a:t>
            </a:r>
            <a:r>
              <a:rPr lang="en-US" b="1" i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kể chuyện</a:t>
            </a:r>
            <a:r>
              <a:rPr lang="en-US" b="1" i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:</a:t>
            </a:r>
            <a:endParaRPr lang="en-US" b="1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</a:endParaRPr>
          </a:p>
        </p:txBody>
      </p:sp>
      <p:sp>
        <p:nvSpPr>
          <p:cNvPr id="141321" name="Text Box 9"/>
          <p:cNvSpPr txBox="1">
            <a:spLocks noChangeArrowheads="1"/>
          </p:cNvSpPr>
          <p:nvPr/>
        </p:nvSpPr>
        <p:spPr bwMode="auto">
          <a:xfrm>
            <a:off x="1447800" y="3810000"/>
            <a:ext cx="5486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i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- </a:t>
            </a:r>
            <a:r>
              <a:rPr lang="en-US" i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Chọn truyện phù hợp với yêu cầu </a:t>
            </a:r>
            <a:r>
              <a:rPr lang="vi-VN" i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đ</a:t>
            </a:r>
            <a:r>
              <a:rPr lang="en-US" i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ề bài</a:t>
            </a:r>
            <a:r>
              <a:rPr lang="en-US" i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.</a:t>
            </a:r>
          </a:p>
        </p:txBody>
      </p:sp>
      <p:sp>
        <p:nvSpPr>
          <p:cNvPr id="141322" name="Text Box 10"/>
          <p:cNvSpPr txBox="1">
            <a:spLocks noChangeArrowheads="1"/>
          </p:cNvSpPr>
          <p:nvPr/>
        </p:nvSpPr>
        <p:spPr bwMode="auto">
          <a:xfrm>
            <a:off x="1447800" y="4191000"/>
            <a:ext cx="5486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i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- </a:t>
            </a:r>
            <a:r>
              <a:rPr lang="en-US" i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Kể với giọng tự nhiên</a:t>
            </a:r>
            <a:r>
              <a:rPr lang="en-US" i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, </a:t>
            </a:r>
            <a:r>
              <a:rPr lang="en-US" i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lời kể rõ ràng</a:t>
            </a:r>
            <a:r>
              <a:rPr lang="en-US" i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.</a:t>
            </a:r>
          </a:p>
        </p:txBody>
      </p:sp>
      <p:sp>
        <p:nvSpPr>
          <p:cNvPr id="141323" name="Text Box 11"/>
          <p:cNvSpPr txBox="1">
            <a:spLocks noChangeArrowheads="1"/>
          </p:cNvSpPr>
          <p:nvPr/>
        </p:nvSpPr>
        <p:spPr bwMode="auto">
          <a:xfrm>
            <a:off x="1447800" y="4572000"/>
            <a:ext cx="5257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i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- </a:t>
            </a:r>
            <a:r>
              <a:rPr lang="en-US" i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Phối hợp </a:t>
            </a:r>
            <a:r>
              <a:rPr lang="vi-VN" i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đ</a:t>
            </a:r>
            <a:r>
              <a:rPr lang="en-US" i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iệu bộ, cử chỉ, </a:t>
            </a:r>
            <a:r>
              <a:rPr lang="vi-VN" i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đ</a:t>
            </a:r>
            <a:r>
              <a:rPr lang="en-US" i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ộng tác</a:t>
            </a:r>
            <a:r>
              <a:rPr lang="en-US" i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.</a:t>
            </a:r>
          </a:p>
        </p:txBody>
      </p:sp>
      <p:sp>
        <p:nvSpPr>
          <p:cNvPr id="141324" name="Text Box 12"/>
          <p:cNvSpPr txBox="1">
            <a:spLocks noChangeArrowheads="1"/>
          </p:cNvSpPr>
          <p:nvPr/>
        </p:nvSpPr>
        <p:spPr bwMode="auto">
          <a:xfrm>
            <a:off x="1066800" y="4967288"/>
            <a:ext cx="5029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b="1" i="1" u="sng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4</a:t>
            </a:r>
            <a:r>
              <a:rPr lang="en-US" b="1" i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 Trao </a:t>
            </a:r>
            <a:r>
              <a:rPr lang="vi-VN" b="1" i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đ</a:t>
            </a:r>
            <a:r>
              <a:rPr lang="en-US" b="1" i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ổi về ý nghĩa của câu chuyện</a:t>
            </a:r>
            <a:r>
              <a:rPr lang="en-US" b="1" i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.</a:t>
            </a:r>
            <a:endParaRPr lang="en-US" b="1" u="sng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</a:endParaRPr>
          </a:p>
        </p:txBody>
      </p:sp>
      <p:sp>
        <p:nvSpPr>
          <p:cNvPr id="141328" name="Text Box 16"/>
          <p:cNvSpPr txBox="1">
            <a:spLocks noChangeArrowheads="1"/>
          </p:cNvSpPr>
          <p:nvPr/>
        </p:nvSpPr>
        <p:spPr bwMode="auto">
          <a:xfrm>
            <a:off x="1447800" y="5348288"/>
            <a:ext cx="8153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i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- </a:t>
            </a:r>
            <a:r>
              <a:rPr lang="en-US" i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Bạn cảm thấy thế nào </a:t>
            </a:r>
            <a:r>
              <a:rPr lang="en-US" i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khi </a:t>
            </a:r>
            <a:r>
              <a:rPr lang="en-US" i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chứng kiến hoặc </a:t>
            </a:r>
            <a:r>
              <a:rPr lang="en-US" i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tham gia </a:t>
            </a:r>
            <a:r>
              <a:rPr lang="en-US" i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việc làm ấy</a:t>
            </a:r>
            <a:r>
              <a:rPr lang="en-US" i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?</a:t>
            </a:r>
          </a:p>
        </p:txBody>
      </p:sp>
      <p:sp>
        <p:nvSpPr>
          <p:cNvPr id="141329" name="Text Box 17"/>
          <p:cNvSpPr txBox="1">
            <a:spLocks noChangeArrowheads="1"/>
          </p:cNvSpPr>
          <p:nvPr/>
        </p:nvSpPr>
        <p:spPr bwMode="auto">
          <a:xfrm>
            <a:off x="1447800" y="5729288"/>
            <a:ext cx="8153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i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- </a:t>
            </a:r>
            <a:r>
              <a:rPr lang="en-US" i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Bạn muốn nói </a:t>
            </a:r>
            <a:r>
              <a:rPr lang="vi-VN" i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đ</a:t>
            </a:r>
            <a:r>
              <a:rPr lang="en-US" i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iều </a:t>
            </a:r>
            <a:r>
              <a:rPr lang="en-US" i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gì qua </a:t>
            </a:r>
            <a:r>
              <a:rPr lang="en-US" i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câu chuyện vừa kể?</a:t>
            </a:r>
            <a:endParaRPr lang="en-US" i="1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</a:endParaRPr>
          </a:p>
        </p:txBody>
      </p:sp>
      <p:sp>
        <p:nvSpPr>
          <p:cNvPr id="141330" name="Text Box 18"/>
          <p:cNvSpPr txBox="1">
            <a:spLocks noChangeArrowheads="1"/>
          </p:cNvSpPr>
          <p:nvPr/>
        </p:nvSpPr>
        <p:spPr bwMode="auto">
          <a:xfrm>
            <a:off x="1447800" y="6110288"/>
            <a:ext cx="8153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i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- Qua </a:t>
            </a:r>
            <a:r>
              <a:rPr lang="en-US" i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câu chuyện mà bạn vừa kể </a:t>
            </a:r>
            <a:r>
              <a:rPr lang="en-US" i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thì </a:t>
            </a:r>
            <a:r>
              <a:rPr lang="en-US" i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bạn </a:t>
            </a:r>
            <a:r>
              <a:rPr lang="vi-VN" i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đ</a:t>
            </a:r>
            <a:r>
              <a:rPr lang="en-US" i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ã học tập </a:t>
            </a:r>
            <a:r>
              <a:rPr lang="vi-VN" i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đư</a:t>
            </a:r>
            <a:r>
              <a:rPr lang="en-US" i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ợc </a:t>
            </a:r>
            <a:r>
              <a:rPr lang="vi-VN" i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đ</a:t>
            </a:r>
            <a:r>
              <a:rPr lang="en-US" i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iều </a:t>
            </a:r>
            <a:r>
              <a:rPr lang="en-US" i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gì?</a:t>
            </a:r>
          </a:p>
        </p:txBody>
      </p:sp>
      <p:sp>
        <p:nvSpPr>
          <p:cNvPr id="10254" name="Rectangle 19"/>
          <p:cNvSpPr>
            <a:spLocks noChangeArrowheads="1"/>
          </p:cNvSpPr>
          <p:nvPr/>
        </p:nvSpPr>
        <p:spPr bwMode="auto">
          <a:xfrm>
            <a:off x="1600200" y="152400"/>
            <a:ext cx="64928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en-US" b="1">
              <a:solidFill>
                <a:srgbClr val="6600CC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413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413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413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2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413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413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413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28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413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413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413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60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1413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1413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1413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880"/>
                            </p:stCondLst>
                            <p:childTnLst>
                              <p:par>
                                <p:cTn id="2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1413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1413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1413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80"/>
                                        <p:tgtEl>
                                          <p:spTgt spid="1413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80"/>
                                        <p:tgtEl>
                                          <p:spTgt spid="1413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80"/>
                                        <p:tgtEl>
                                          <p:spTgt spid="1413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42" presetID="27" presetClass="entr" presetSubtype="0" fill="hold" grpId="0" nodeType="afterEffect">
                                  <p:stCondLst>
                                    <p:cond delay="416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4" dur="80"/>
                                        <p:tgtEl>
                                          <p:spTgt spid="1413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5" dur="80"/>
                                        <p:tgtEl>
                                          <p:spTgt spid="1413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80"/>
                                        <p:tgtEl>
                                          <p:spTgt spid="1413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7400"/>
                            </p:stCondLst>
                            <p:childTnLst>
                              <p:par>
                                <p:cTn id="4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0" dur="80"/>
                                        <p:tgtEl>
                                          <p:spTgt spid="1413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1" dur="80"/>
                                        <p:tgtEl>
                                          <p:spTgt spid="1413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80"/>
                                        <p:tgtEl>
                                          <p:spTgt spid="1413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8840"/>
                            </p:stCondLst>
                            <p:childTnLst>
                              <p:par>
                                <p:cTn id="5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1413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1413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1413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19" grpId="0"/>
      <p:bldP spid="141320" grpId="0"/>
      <p:bldP spid="141321" grpId="0"/>
      <p:bldP spid="141322" grpId="0"/>
      <p:bldP spid="141323" grpId="0"/>
      <p:bldP spid="141324" grpId="0"/>
      <p:bldP spid="141328" grpId="0"/>
      <p:bldP spid="141329" grpId="0"/>
      <p:bldP spid="1413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WordArt 2"/>
          <p:cNvSpPr>
            <a:spLocks noChangeArrowheads="1" noChangeShapeType="1" noTextEdit="1"/>
          </p:cNvSpPr>
          <p:nvPr/>
        </p:nvSpPr>
        <p:spPr bwMode="auto">
          <a:xfrm>
            <a:off x="609600" y="1905000"/>
            <a:ext cx="42672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600" b="1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An khanh – Thịnh Vượng – Thành đạt</a:t>
            </a:r>
            <a:endParaRPr lang="en-US" sz="3600" b="1" kern="1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26979" name="Text Box 3"/>
          <p:cNvSpPr txBox="1">
            <a:spLocks noChangeArrowheads="1"/>
          </p:cNvSpPr>
          <p:nvPr/>
        </p:nvSpPr>
        <p:spPr bwMode="auto">
          <a:xfrm>
            <a:off x="228600" y="3352800"/>
            <a:ext cx="47244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>
                <a:solidFill>
                  <a:srgbClr val="FFFF00"/>
                </a:solidFill>
              </a:rPr>
              <a:t>Cảm </a:t>
            </a:r>
            <a:r>
              <a:rPr lang="vi-VN" sz="2400">
                <a:solidFill>
                  <a:srgbClr val="FFFF00"/>
                </a:solidFill>
              </a:rPr>
              <a:t>ơ</a:t>
            </a:r>
            <a:r>
              <a:rPr lang="en-US" sz="2400">
                <a:solidFill>
                  <a:srgbClr val="FFFF00"/>
                </a:solidFill>
              </a:rPr>
              <a:t>n các thầy giáo, cô giáo </a:t>
            </a:r>
            <a:r>
              <a:rPr lang="vi-VN" sz="2400">
                <a:solidFill>
                  <a:srgbClr val="FFFF00"/>
                </a:solidFill>
              </a:rPr>
              <a:t>đ</a:t>
            </a:r>
            <a:r>
              <a:rPr lang="en-US" sz="2400">
                <a:solidFill>
                  <a:srgbClr val="FFFF00"/>
                </a:solidFill>
              </a:rPr>
              <a:t>ã về dự tiếât học. Chúc các thầy cô cùng gia </a:t>
            </a:r>
            <a:r>
              <a:rPr lang="vi-VN" sz="2400">
                <a:solidFill>
                  <a:srgbClr val="FFFF00"/>
                </a:solidFill>
              </a:rPr>
              <a:t>đ</a:t>
            </a:r>
            <a:r>
              <a:rPr lang="en-US" sz="2400">
                <a:solidFill>
                  <a:srgbClr val="FFFF00"/>
                </a:solidFill>
              </a:rPr>
              <a:t>ình b</a:t>
            </a:r>
            <a:r>
              <a:rPr lang="vi-VN" sz="2400">
                <a:solidFill>
                  <a:srgbClr val="FFFF00"/>
                </a:solidFill>
              </a:rPr>
              <a:t>ư</a:t>
            </a:r>
            <a:r>
              <a:rPr lang="en-US" sz="2400">
                <a:solidFill>
                  <a:srgbClr val="FFFF00"/>
                </a:solidFill>
              </a:rPr>
              <a:t>ớc sang n</a:t>
            </a:r>
            <a:r>
              <a:rPr lang="vi-VN" sz="2400">
                <a:solidFill>
                  <a:srgbClr val="FFFF00"/>
                </a:solidFill>
              </a:rPr>
              <a:t>ă</a:t>
            </a:r>
            <a:r>
              <a:rPr lang="en-US" sz="2400">
                <a:solidFill>
                  <a:srgbClr val="FFFF00"/>
                </a:solidFill>
              </a:rPr>
              <a:t>m mới tràn </a:t>
            </a:r>
            <a:r>
              <a:rPr lang="vi-VN" sz="2400">
                <a:solidFill>
                  <a:srgbClr val="FFFF00"/>
                </a:solidFill>
              </a:rPr>
              <a:t>đ</a:t>
            </a:r>
            <a:r>
              <a:rPr lang="en-US" sz="2400">
                <a:solidFill>
                  <a:srgbClr val="FFFF00"/>
                </a:solidFill>
              </a:rPr>
              <a:t>ầy sức khoẻ và hạnh phúc.</a:t>
            </a:r>
          </a:p>
        </p:txBody>
      </p:sp>
    </p:spTree>
  </p:cSld>
  <p:clrMapOvr>
    <a:masterClrMapping/>
  </p:clrMapOvr>
  <p:transition spd="slow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69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69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63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400"/>
                                        <p:tgtEl>
                                          <p:spTgt spid="1269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400"/>
                                        <p:tgtEl>
                                          <p:spTgt spid="1269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400"/>
                                        <p:tgtEl>
                                          <p:spTgt spid="1269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78" grpId="0" animBg="1"/>
      <p:bldP spid="126979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lends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1337</TotalTime>
  <Words>351</Words>
  <Application>Microsoft Office PowerPoint</Application>
  <PresentationFormat>A4 Paper (210x297 mm)</PresentationFormat>
  <Paragraphs>50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Tahoma</vt:lpstr>
      <vt:lpstr>Wingdings</vt:lpstr>
      <vt:lpstr>Default Design</vt:lpstr>
      <vt:lpstr>Blends</vt:lpstr>
      <vt:lpstr>GIÁO ÁN MÔN KỂ CHUYỆN LỚP 4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Company>UN QUANG CAO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Myõ thuaät</dc:title>
  <dc:creator>VIET TUAN</dc:creator>
  <cp:lastModifiedBy>CSTeam</cp:lastModifiedBy>
  <cp:revision>156</cp:revision>
  <dcterms:created xsi:type="dcterms:W3CDTF">2003-12-31T17:33:22Z</dcterms:created>
  <dcterms:modified xsi:type="dcterms:W3CDTF">2016-06-30T01:57:06Z</dcterms:modified>
</cp:coreProperties>
</file>